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8"/>
  </p:notesMasterIdLst>
  <p:sldIdLst>
    <p:sldId id="269" r:id="rId2"/>
    <p:sldId id="270" r:id="rId3"/>
    <p:sldId id="271" r:id="rId4"/>
    <p:sldId id="272" r:id="rId5"/>
    <p:sldId id="274" r:id="rId6"/>
    <p:sldId id="275" r:id="rId7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9"/>
      <p:bold r:id="rId10"/>
    </p:embeddedFont>
    <p:embeddedFont>
      <p:font typeface="Dosis" panose="020B0604020202020204" charset="0"/>
      <p:regular r:id="rId11"/>
      <p:bold r:id="rId12"/>
    </p:embeddedFont>
    <p:embeddedFont>
      <p:font typeface="Sniglet" panose="020B0604020202020204" charset="0"/>
      <p:regular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FA78245-F04A-4819-98CB-A0784EEE9882}">
  <a:tblStyle styleId="{0FA78245-F04A-4819-98CB-A0784EEE98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0B4C3CC-C3A9-4D13-B8F7-F7B8FBA7BB3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gif>
</file>

<file path=ppt/media/image5.gif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0322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3068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9584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0683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8219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1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l" t="t" r="r" b="b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l" t="t" r="r" b="b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159" name="Google Shape;159;p1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osis"/>
              <a:buChar char="✘"/>
              <a:defRPr sz="2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sis"/>
              <a:buChar char="✗"/>
              <a:defRPr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sis"/>
              <a:buChar char="■"/>
              <a:defRPr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●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○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■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●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○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■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160" name="Google Shape;160;p1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EFFCCFCB-7EB1-4386-AAFB-A8BC67614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4" y="1228821"/>
            <a:ext cx="8429549" cy="2685858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58D82AE-BE3E-4C5C-B21E-8F32E6311608}"/>
              </a:ext>
            </a:extLst>
          </p:cNvPr>
          <p:cNvSpPr/>
          <p:nvPr/>
        </p:nvSpPr>
        <p:spPr>
          <a:xfrm>
            <a:off x="443849" y="1797316"/>
            <a:ext cx="82562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latin typeface="Bahnschrift" panose="020B0502040204020203" pitchFamily="34" charset="0"/>
              </a:rPr>
              <a:t>Projeto Final - Curso de Extensão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D19A3D34-00CC-4C3A-9407-3B6EC30404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224" y="308065"/>
            <a:ext cx="1671037" cy="64167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728BBBC-37A0-4A3B-9B76-A70D79C742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0384" y="-190371"/>
            <a:ext cx="1619528" cy="1619528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0FD1EB40-8C56-480B-82A0-E44699CB503C}"/>
              </a:ext>
            </a:extLst>
          </p:cNvPr>
          <p:cNvSpPr txBox="1"/>
          <p:nvPr/>
        </p:nvSpPr>
        <p:spPr>
          <a:xfrm>
            <a:off x="7435340" y="4180109"/>
            <a:ext cx="22559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Raimundo Neto</a:t>
            </a:r>
          </a:p>
          <a:p>
            <a:r>
              <a:rPr lang="pt-BR" dirty="0"/>
              <a:t>Victor Matheus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0CA26E7-324A-4E20-A8DA-017926B5F9DF}"/>
              </a:ext>
            </a:extLst>
          </p:cNvPr>
          <p:cNvSpPr txBox="1"/>
          <p:nvPr/>
        </p:nvSpPr>
        <p:spPr>
          <a:xfrm>
            <a:off x="3434004" y="2722725"/>
            <a:ext cx="526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latin typeface="Bahnschrift" panose="020B0502040204020203" pitchFamily="34" charset="0"/>
              </a:rPr>
              <a:t>Semáforo controlado por sensor de distância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D19A3D34-00CC-4C3A-9407-3B6EC3040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4" y="308065"/>
            <a:ext cx="1671037" cy="64167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728BBBC-37A0-4A3B-9B76-A70D79C742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384" y="-190371"/>
            <a:ext cx="1619528" cy="161952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0AA3079-A2C5-40A9-A366-E4664E6909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224" y="1926084"/>
            <a:ext cx="3459661" cy="194543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03DA03E4-5159-4D9C-8A3D-E3929B337B51}"/>
              </a:ext>
            </a:extLst>
          </p:cNvPr>
          <p:cNvSpPr txBox="1"/>
          <p:nvPr/>
        </p:nvSpPr>
        <p:spPr>
          <a:xfrm>
            <a:off x="4345070" y="1432996"/>
            <a:ext cx="3884531" cy="2633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dirty="0">
                <a:latin typeface="Bahnschrift" panose="020B0502040204020203" pitchFamily="34" charset="0"/>
              </a:rPr>
              <a:t>         O nosso projeto emprega um módulo LED de 8mm para simular o funcionamento de um semáforo, sendo controlado por um Sensor de Distância Ultrassônico. Além disso, integramos um display OLED para apresentar, em tempo real, a medida da distância capturada pelo sensor, expressa em centímetros (cm).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B3A2C4E-F6C5-4696-A0F2-136473C25AAA}"/>
              </a:ext>
            </a:extLst>
          </p:cNvPr>
          <p:cNvSpPr txBox="1"/>
          <p:nvPr/>
        </p:nvSpPr>
        <p:spPr>
          <a:xfrm>
            <a:off x="3229872" y="621133"/>
            <a:ext cx="28421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Bahnschrift" panose="020B0502040204020203" pitchFamily="34" charset="0"/>
              </a:rPr>
              <a:t>Semáforo controlado por sensor de distância</a:t>
            </a:r>
          </a:p>
        </p:txBody>
      </p:sp>
    </p:spTree>
    <p:extLst>
      <p:ext uri="{BB962C8B-B14F-4D97-AF65-F5344CB8AC3E}">
        <p14:creationId xmlns:p14="http://schemas.microsoft.com/office/powerpoint/2010/main" val="4199316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D19A3D34-00CC-4C3A-9407-3B6EC3040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4" y="308065"/>
            <a:ext cx="1671037" cy="64167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728BBBC-37A0-4A3B-9B76-A70D79C742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384" y="-190371"/>
            <a:ext cx="1619528" cy="1619528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03DA03E4-5159-4D9C-8A3D-E3929B337B51}"/>
              </a:ext>
            </a:extLst>
          </p:cNvPr>
          <p:cNvSpPr txBox="1"/>
          <p:nvPr/>
        </p:nvSpPr>
        <p:spPr>
          <a:xfrm>
            <a:off x="4438510" y="1483727"/>
            <a:ext cx="4178207" cy="217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pt-BR" b="1" dirty="0">
                <a:latin typeface="Bahnschrift" panose="020B0502040204020203" pitchFamily="34" charset="0"/>
              </a:rPr>
              <a:t>Modo </a:t>
            </a:r>
            <a:r>
              <a:rPr lang="pt-BR" b="1" dirty="0" err="1">
                <a:latin typeface="Bahnschrift" panose="020B0502040204020203" pitchFamily="34" charset="0"/>
              </a:rPr>
              <a:t>Station</a:t>
            </a:r>
            <a:r>
              <a:rPr lang="pt-BR" b="1" dirty="0">
                <a:latin typeface="Bahnschrift" panose="020B0502040204020203" pitchFamily="34" charset="0"/>
              </a:rPr>
              <a:t> (Cliente Wi-Fi):</a:t>
            </a:r>
            <a:endParaRPr lang="pt-BR" dirty="0">
              <a:latin typeface="Bahnschrift" panose="020B0502040204020203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Bahnschrift" panose="020B0502040204020203" pitchFamily="34" charset="0"/>
              </a:rPr>
              <a:t>ESP32 opera como cliente em rede Wi-Fi.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Bahnschrift" panose="020B0502040204020203" pitchFamily="34" charset="0"/>
              </a:rPr>
              <a:t>Conecta-se a uma rede usando credenciais.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Bahnschrift" panose="020B0502040204020203" pitchFamily="34" charset="0"/>
              </a:rPr>
              <a:t>Espera até que a conexão seja estabelecida.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Bahnschrift" panose="020B0502040204020203" pitchFamily="34" charset="0"/>
              </a:rPr>
              <a:t>Obtém um endereço IP atribuído pela rede.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B466BF7-EBD7-486D-8265-9BC6A0033A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4810" y="1726877"/>
            <a:ext cx="4010025" cy="151447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4428318-B1D4-48DB-959C-EE31F2F7F959}"/>
              </a:ext>
            </a:extLst>
          </p:cNvPr>
          <p:cNvSpPr txBox="1"/>
          <p:nvPr/>
        </p:nvSpPr>
        <p:spPr>
          <a:xfrm>
            <a:off x="3229872" y="621133"/>
            <a:ext cx="28421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" b="1" dirty="0">
                <a:latin typeface="Bahnschrift" panose="020B0502040204020203" pitchFamily="34" charset="0"/>
              </a:rPr>
              <a:t>Wi-Fi</a:t>
            </a:r>
          </a:p>
        </p:txBody>
      </p:sp>
    </p:spTree>
    <p:extLst>
      <p:ext uri="{BB962C8B-B14F-4D97-AF65-F5344CB8AC3E}">
        <p14:creationId xmlns:p14="http://schemas.microsoft.com/office/powerpoint/2010/main" val="3247369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D19A3D34-00CC-4C3A-9407-3B6EC3040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4" y="308065"/>
            <a:ext cx="1671037" cy="64167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728BBBC-37A0-4A3B-9B76-A70D79C742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384" y="-190371"/>
            <a:ext cx="1619528" cy="161952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83A5DDD-6F9C-4B47-BC75-6B4E05867B41}"/>
              </a:ext>
            </a:extLst>
          </p:cNvPr>
          <p:cNvSpPr txBox="1"/>
          <p:nvPr/>
        </p:nvSpPr>
        <p:spPr>
          <a:xfrm>
            <a:off x="135855" y="1118037"/>
            <a:ext cx="417820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Bahnschrift" panose="020B0502040204020203" pitchFamily="34" charset="0"/>
              </a:rPr>
              <a:t>Tarefas:</a:t>
            </a:r>
          </a:p>
          <a:p>
            <a:endParaRPr lang="pt-BR" sz="1200" dirty="0">
              <a:latin typeface="Bahnschrif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</a:t>
            </a:r>
            <a:r>
              <a:rPr 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ultrasonic_task</a:t>
            </a: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 lê o sensor ultrassônico, atualiza a distância e controla o semáforo.</a:t>
            </a:r>
          </a:p>
          <a:p>
            <a:endParaRPr lang="pt-BR" sz="1200" dirty="0">
              <a:solidFill>
                <a:schemeClr val="accent1"/>
              </a:solidFill>
              <a:latin typeface="Bahnschrif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</a:t>
            </a:r>
            <a:r>
              <a:rPr 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led_task</a:t>
            </a: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 controla o estado dos LEDs com base na distância lida.</a:t>
            </a:r>
          </a:p>
          <a:p>
            <a:endParaRPr lang="pt-BR" sz="1200" dirty="0">
              <a:solidFill>
                <a:schemeClr val="accent1"/>
              </a:solidFill>
              <a:latin typeface="Bahnschrif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</a:t>
            </a:r>
            <a:r>
              <a:rPr 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monitor_task</a:t>
            </a: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 monitora o uso de recursos, como a pilha de tarefas.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200" dirty="0">
              <a:latin typeface="Bahnschrift" panose="020B0502040204020203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91C3B00-A394-4222-8149-E3C77E2570A7}"/>
              </a:ext>
            </a:extLst>
          </p:cNvPr>
          <p:cNvSpPr txBox="1"/>
          <p:nvPr/>
        </p:nvSpPr>
        <p:spPr>
          <a:xfrm>
            <a:off x="4531953" y="1118037"/>
            <a:ext cx="4476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Bahnschrift" panose="020B0502040204020203" pitchFamily="34" charset="0"/>
              </a:rPr>
              <a:t>Filas:</a:t>
            </a:r>
          </a:p>
          <a:p>
            <a:endParaRPr lang="pt-BR" altLang="pt-BR" sz="1200" dirty="0">
              <a:solidFill>
                <a:schemeClr val="accent6">
                  <a:lumMod val="10000"/>
                </a:schemeClr>
              </a:solidFill>
              <a:latin typeface="Bahnschrif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alt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Usa a função `</a:t>
            </a:r>
            <a:r>
              <a:rPr lang="pt-BR" alt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xQueueCreate</a:t>
            </a:r>
            <a:r>
              <a:rPr lang="pt-BR" alt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` para criar uma fila chamada "</a:t>
            </a:r>
            <a:r>
              <a:rPr lang="pt-BR" alt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distance_queue</a:t>
            </a:r>
            <a:r>
              <a:rPr lang="pt-BR" alt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".</a:t>
            </a:r>
          </a:p>
          <a:p>
            <a:r>
              <a:rPr lang="pt-BR" alt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alt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A fila é usada para armazenar valores de distância lidos pelo sensor.</a:t>
            </a:r>
          </a:p>
          <a:p>
            <a:pPr marL="285750" indent="-285750">
              <a:buFontTx/>
              <a:buChar char="-"/>
            </a:pPr>
            <a:endParaRPr lang="pt-BR" altLang="pt-BR" sz="1200" dirty="0">
              <a:solidFill>
                <a:schemeClr val="accent1"/>
              </a:solidFill>
              <a:latin typeface="Bahnschrif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alt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</a:t>
            </a:r>
            <a:r>
              <a:rPr lang="pt-BR" alt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ultrasonic_task</a:t>
            </a:r>
            <a:r>
              <a:rPr lang="pt-BR" alt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 envia a distância para a fila, e "</a:t>
            </a:r>
            <a:r>
              <a:rPr lang="pt-BR" alt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led_task</a:t>
            </a:r>
            <a:r>
              <a:rPr lang="pt-BR" alt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 a recebe.</a:t>
            </a:r>
            <a:endParaRPr lang="pt-BR" sz="1200" dirty="0">
              <a:solidFill>
                <a:schemeClr val="accent1"/>
              </a:solidFill>
              <a:latin typeface="Bahnschrift" panose="020B0502040204020203" pitchFamily="34" charset="0"/>
            </a:endParaRP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9166E7-F074-4D9E-87CD-1F4E442236B0}"/>
              </a:ext>
            </a:extLst>
          </p:cNvPr>
          <p:cNvSpPr txBox="1"/>
          <p:nvPr/>
        </p:nvSpPr>
        <p:spPr>
          <a:xfrm>
            <a:off x="135855" y="3142637"/>
            <a:ext cx="78424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Bahnschrift" panose="020B0502040204020203" pitchFamily="34" charset="0"/>
              </a:rPr>
              <a:t>Semáforo:</a:t>
            </a:r>
          </a:p>
          <a:p>
            <a:endParaRPr lang="pt-BR" dirty="0">
              <a:latin typeface="Bahnschrif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Usa `</a:t>
            </a:r>
            <a:r>
              <a:rPr 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xSemaphoreCreateBinary</a:t>
            </a: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` para criar o semáforo "</a:t>
            </a:r>
            <a:r>
              <a:rPr 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my_semaphore</a:t>
            </a: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BR" sz="1200" dirty="0">
              <a:solidFill>
                <a:schemeClr val="accent1"/>
              </a:solidFill>
              <a:latin typeface="Bahnschrif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O semáforo é usado para coordenar a leitura do sensor e a atualização dos LEDs.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BR" sz="1200" dirty="0">
              <a:solidFill>
                <a:schemeClr val="accent1"/>
              </a:solidFill>
              <a:latin typeface="Bahnschrif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</a:t>
            </a:r>
            <a:r>
              <a:rPr 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ultrasonic_task</a:t>
            </a: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 libera o semáforo após cada leitura, permitindo que "</a:t>
            </a:r>
            <a:r>
              <a:rPr lang="pt-BR" sz="12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led_task</a:t>
            </a: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" acesse os dados.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BR" sz="1200" dirty="0">
              <a:solidFill>
                <a:schemeClr val="accent1"/>
              </a:solidFill>
              <a:latin typeface="Bahnschrift" panose="020B0502040204020203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chemeClr val="accent1"/>
                </a:solidFill>
                <a:latin typeface="Bahnschrift" panose="020B0502040204020203" pitchFamily="34" charset="0"/>
              </a:rPr>
              <a:t>Ajuda a evitar conflitos de acesso aos recursos compartilhados</a:t>
            </a:r>
            <a:r>
              <a:rPr lang="pt-BR" sz="1200" dirty="0">
                <a:latin typeface="Bahnschrift" panose="020B0502040204020203" pitchFamily="34" charset="0"/>
              </a:rPr>
              <a:t>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44DAEA3-6001-443E-9526-15AF0A0F5A02}"/>
              </a:ext>
            </a:extLst>
          </p:cNvPr>
          <p:cNvSpPr txBox="1"/>
          <p:nvPr/>
        </p:nvSpPr>
        <p:spPr>
          <a:xfrm>
            <a:off x="3229872" y="621133"/>
            <a:ext cx="28421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latin typeface="Bahnschrift" panose="020B0502040204020203" pitchFamily="34" charset="0"/>
              </a:rPr>
              <a:t>Objetos </a:t>
            </a:r>
            <a:r>
              <a:rPr lang="pt-BR" sz="1600" b="1" dirty="0" err="1">
                <a:latin typeface="Bahnschrift" panose="020B0502040204020203" pitchFamily="34" charset="0"/>
              </a:rPr>
              <a:t>FreeRTOS</a:t>
            </a:r>
            <a:r>
              <a:rPr lang="pt-BR" sz="1600" b="1" dirty="0">
                <a:latin typeface="Bahnschrift" panose="020B0502040204020203" pitchFamily="34" charset="0"/>
              </a:rPr>
              <a:t> </a:t>
            </a:r>
            <a:br>
              <a:rPr lang="pt-BR" dirty="0"/>
            </a:br>
            <a:endParaRPr lang="pt-BR" sz="1200" b="1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399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D19A3D34-00CC-4C3A-9407-3B6EC3040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4" y="308065"/>
            <a:ext cx="1671037" cy="64167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728BBBC-37A0-4A3B-9B76-A70D79C742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384" y="-190371"/>
            <a:ext cx="1619528" cy="1619528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9166E7-F074-4D9E-87CD-1F4E442236B0}"/>
              </a:ext>
            </a:extLst>
          </p:cNvPr>
          <p:cNvSpPr txBox="1"/>
          <p:nvPr/>
        </p:nvSpPr>
        <p:spPr>
          <a:xfrm>
            <a:off x="3229872" y="621133"/>
            <a:ext cx="3818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latin typeface="Bahnschrift" panose="020B0502040204020203" pitchFamily="34" charset="0"/>
              </a:rPr>
              <a:t>Monitoramento de </a:t>
            </a:r>
            <a:r>
              <a:rPr lang="pt-BR" sz="1600" b="1" dirty="0" err="1">
                <a:latin typeface="Bahnschrift" panose="020B0502040204020203" pitchFamily="34" charset="0"/>
              </a:rPr>
              <a:t>Heap</a:t>
            </a:r>
            <a:r>
              <a:rPr lang="pt-BR" sz="1600" b="1" dirty="0">
                <a:latin typeface="Bahnschrift" panose="020B0502040204020203" pitchFamily="34" charset="0"/>
              </a:rPr>
              <a:t> e </a:t>
            </a:r>
            <a:r>
              <a:rPr lang="pt-BR" sz="1600" b="1" dirty="0" err="1">
                <a:latin typeface="Bahnschrift" panose="020B0502040204020203" pitchFamily="34" charset="0"/>
              </a:rPr>
              <a:t>Stack</a:t>
            </a:r>
            <a:endParaRPr lang="pt-BR" b="1" dirty="0">
              <a:latin typeface="Bahnschrift" panose="020B0502040204020203" pitchFamily="34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E5C8430-3AA7-4DDA-9A0C-71B5E23AE7D2}"/>
              </a:ext>
            </a:extLst>
          </p:cNvPr>
          <p:cNvSpPr txBox="1"/>
          <p:nvPr/>
        </p:nvSpPr>
        <p:spPr>
          <a:xfrm>
            <a:off x="106790" y="1121380"/>
            <a:ext cx="369764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 err="1">
                <a:latin typeface="Bahnschrift" panose="020B0502040204020203" pitchFamily="34" charset="0"/>
              </a:rPr>
              <a:t>Heap</a:t>
            </a:r>
            <a:r>
              <a:rPr lang="pt-BR" sz="1200" b="1" dirty="0">
                <a:latin typeface="Bahnschrift" panose="020B0502040204020203" pitchFamily="34" charset="0"/>
              </a:rPr>
              <a:t>: </a:t>
            </a:r>
          </a:p>
          <a:p>
            <a:pPr algn="just"/>
            <a:endParaRPr lang="pt-BR" b="1" dirty="0">
              <a:latin typeface="Bahnschrift" panose="020B0502040204020203" pitchFamily="34" charset="0"/>
            </a:endParaRPr>
          </a:p>
          <a:p>
            <a:pPr algn="just"/>
            <a:r>
              <a:rPr lang="pt-BR" sz="1200" dirty="0">
                <a:latin typeface="Bahnschrift" panose="020B0502040204020203" pitchFamily="34" charset="0"/>
              </a:rPr>
              <a:t>         O </a:t>
            </a:r>
            <a:r>
              <a:rPr lang="pt-BR" sz="1200" dirty="0" err="1">
                <a:latin typeface="Bahnschrift" panose="020B0502040204020203" pitchFamily="34" charset="0"/>
              </a:rPr>
              <a:t>heap</a:t>
            </a:r>
            <a:r>
              <a:rPr lang="pt-BR" sz="1200" dirty="0">
                <a:latin typeface="Bahnschrift" panose="020B0502040204020203" pitchFamily="34" charset="0"/>
              </a:rPr>
              <a:t> é a região de memória onde são alocados dinamicamente objetos e variáveis durante a execução do programa. É importante gerenciar adequadamente para evitar vazamentos de memória e falta de memória.</a:t>
            </a:r>
          </a:p>
          <a:p>
            <a:pPr algn="just"/>
            <a:r>
              <a:rPr lang="pt-BR" sz="1200" dirty="0">
                <a:latin typeface="Bahnschrift" panose="020B0502040204020203" pitchFamily="34" charset="0"/>
              </a:rPr>
              <a:t>         O monitoramento do </a:t>
            </a:r>
            <a:r>
              <a:rPr lang="pt-BR" sz="1200" dirty="0" err="1">
                <a:latin typeface="Bahnschrift" panose="020B0502040204020203" pitchFamily="34" charset="0"/>
              </a:rPr>
              <a:t>heap</a:t>
            </a:r>
            <a:r>
              <a:rPr lang="pt-BR" sz="1200" dirty="0">
                <a:latin typeface="Bahnschrift" panose="020B0502040204020203" pitchFamily="34" charset="0"/>
              </a:rPr>
              <a:t> é realizado pela função </a:t>
            </a:r>
            <a:r>
              <a:rPr lang="pt-BR" sz="1200" dirty="0" err="1">
                <a:latin typeface="Bahnschrift" panose="020B0502040204020203" pitchFamily="34" charset="0"/>
              </a:rPr>
              <a:t>monitor_task</a:t>
            </a:r>
            <a:r>
              <a:rPr lang="pt-BR" sz="1200" dirty="0">
                <a:latin typeface="Bahnschrift" panose="020B0502040204020203" pitchFamily="34" charset="0"/>
              </a:rPr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F955684-2FDA-419D-8E6D-DB341FEF422A}"/>
              </a:ext>
            </a:extLst>
          </p:cNvPr>
          <p:cNvSpPr txBox="1"/>
          <p:nvPr/>
        </p:nvSpPr>
        <p:spPr>
          <a:xfrm>
            <a:off x="72646" y="3050619"/>
            <a:ext cx="391122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 err="1">
                <a:solidFill>
                  <a:schemeClr val="accent1"/>
                </a:solidFill>
              </a:rPr>
              <a:t>void</a:t>
            </a:r>
            <a:r>
              <a:rPr lang="pt-BR" sz="1000" dirty="0">
                <a:solidFill>
                  <a:schemeClr val="accent1"/>
                </a:solidFill>
              </a:rPr>
              <a:t> </a:t>
            </a:r>
            <a:r>
              <a:rPr lang="pt-BR" sz="1000" dirty="0" err="1">
                <a:solidFill>
                  <a:schemeClr val="accent1"/>
                </a:solidFill>
              </a:rPr>
              <a:t>monitor_task</a:t>
            </a:r>
            <a:r>
              <a:rPr lang="pt-BR" sz="1000" dirty="0">
                <a:solidFill>
                  <a:schemeClr val="accent1"/>
                </a:solidFill>
              </a:rPr>
              <a:t>(</a:t>
            </a:r>
            <a:r>
              <a:rPr lang="pt-BR" sz="1000" dirty="0" err="1">
                <a:solidFill>
                  <a:schemeClr val="accent1"/>
                </a:solidFill>
              </a:rPr>
              <a:t>void</a:t>
            </a:r>
            <a:r>
              <a:rPr lang="pt-BR" sz="1000" dirty="0">
                <a:solidFill>
                  <a:schemeClr val="accent1"/>
                </a:solidFill>
              </a:rPr>
              <a:t> *</a:t>
            </a:r>
            <a:r>
              <a:rPr lang="pt-BR" sz="1000" dirty="0" err="1">
                <a:solidFill>
                  <a:schemeClr val="accent1"/>
                </a:solidFill>
              </a:rPr>
              <a:t>pvParameters</a:t>
            </a:r>
            <a:r>
              <a:rPr lang="pt-BR" sz="1000" dirty="0">
                <a:solidFill>
                  <a:schemeClr val="accent1"/>
                </a:solidFill>
              </a:rPr>
              <a:t>) {</a:t>
            </a:r>
          </a:p>
          <a:p>
            <a:r>
              <a:rPr lang="pt-BR" sz="1000" dirty="0">
                <a:solidFill>
                  <a:schemeClr val="accent1"/>
                </a:solidFill>
              </a:rPr>
              <a:t>  </a:t>
            </a:r>
            <a:r>
              <a:rPr lang="pt-BR" sz="1000" dirty="0" err="1">
                <a:solidFill>
                  <a:schemeClr val="accent1"/>
                </a:solidFill>
              </a:rPr>
              <a:t>while</a:t>
            </a:r>
            <a:r>
              <a:rPr lang="pt-BR" sz="1000" dirty="0">
                <a:solidFill>
                  <a:schemeClr val="accent1"/>
                </a:solidFill>
              </a:rPr>
              <a:t> (1) {</a:t>
            </a:r>
          </a:p>
          <a:p>
            <a:r>
              <a:rPr lang="pt-BR" sz="1000" dirty="0">
                <a:solidFill>
                  <a:schemeClr val="accent1"/>
                </a:solidFill>
              </a:rPr>
              <a:t>    </a:t>
            </a:r>
            <a:r>
              <a:rPr lang="pt-BR" sz="1000" dirty="0" err="1">
                <a:solidFill>
                  <a:schemeClr val="accent1"/>
                </a:solidFill>
              </a:rPr>
              <a:t>vTaskDelay</a:t>
            </a:r>
            <a:r>
              <a:rPr lang="pt-BR" sz="1000" dirty="0">
                <a:solidFill>
                  <a:schemeClr val="accent1"/>
                </a:solidFill>
              </a:rPr>
              <a:t>(</a:t>
            </a:r>
            <a:r>
              <a:rPr lang="pt-BR" sz="1000" dirty="0" err="1">
                <a:solidFill>
                  <a:schemeClr val="accent1"/>
                </a:solidFill>
              </a:rPr>
              <a:t>pdMS_TO_TICKS</a:t>
            </a:r>
            <a:r>
              <a:rPr lang="pt-BR" sz="1000" dirty="0">
                <a:solidFill>
                  <a:schemeClr val="accent1"/>
                </a:solidFill>
              </a:rPr>
              <a:t>(5000));</a:t>
            </a:r>
          </a:p>
          <a:p>
            <a:endParaRPr lang="pt-BR" sz="1000" dirty="0">
              <a:solidFill>
                <a:schemeClr val="accent1"/>
              </a:solidFill>
            </a:endParaRPr>
          </a:p>
          <a:p>
            <a:r>
              <a:rPr lang="pt-BR" sz="1000" dirty="0">
                <a:solidFill>
                  <a:schemeClr val="accent1"/>
                </a:solidFill>
              </a:rPr>
              <a:t>    </a:t>
            </a:r>
            <a:r>
              <a:rPr lang="pt-BR" sz="1000" dirty="0" err="1">
                <a:solidFill>
                  <a:schemeClr val="accent1"/>
                </a:solidFill>
              </a:rPr>
              <a:t>size_t</a:t>
            </a:r>
            <a:r>
              <a:rPr lang="pt-BR" sz="1000" dirty="0">
                <a:solidFill>
                  <a:schemeClr val="accent1"/>
                </a:solidFill>
              </a:rPr>
              <a:t> </a:t>
            </a:r>
            <a:r>
              <a:rPr lang="pt-BR" sz="1000" dirty="0" err="1">
                <a:solidFill>
                  <a:schemeClr val="accent1"/>
                </a:solidFill>
              </a:rPr>
              <a:t>free_heap</a:t>
            </a:r>
            <a:r>
              <a:rPr lang="pt-BR" sz="1000" dirty="0">
                <a:solidFill>
                  <a:schemeClr val="accent1"/>
                </a:solidFill>
              </a:rPr>
              <a:t> = </a:t>
            </a:r>
            <a:r>
              <a:rPr lang="pt-BR" sz="1000" dirty="0" err="1">
                <a:solidFill>
                  <a:schemeClr val="accent1"/>
                </a:solidFill>
              </a:rPr>
              <a:t>esp_get_free_heap_size</a:t>
            </a:r>
            <a:r>
              <a:rPr lang="pt-BR" sz="1000" dirty="0">
                <a:solidFill>
                  <a:schemeClr val="accent1"/>
                </a:solidFill>
              </a:rPr>
              <a:t>();</a:t>
            </a:r>
          </a:p>
          <a:p>
            <a:endParaRPr lang="pt-BR" sz="1000" dirty="0">
              <a:solidFill>
                <a:schemeClr val="accent1"/>
              </a:solidFill>
            </a:endParaRPr>
          </a:p>
          <a:p>
            <a:r>
              <a:rPr lang="pt-BR" sz="1000" dirty="0">
                <a:solidFill>
                  <a:schemeClr val="accent1"/>
                </a:solidFill>
              </a:rPr>
              <a:t>    </a:t>
            </a:r>
            <a:r>
              <a:rPr lang="pt-BR" sz="1000" dirty="0" err="1">
                <a:solidFill>
                  <a:schemeClr val="accent1"/>
                </a:solidFill>
              </a:rPr>
              <a:t>Serial.print</a:t>
            </a:r>
            <a:r>
              <a:rPr lang="pt-BR" sz="1000" dirty="0">
                <a:solidFill>
                  <a:schemeClr val="accent1"/>
                </a:solidFill>
              </a:rPr>
              <a:t>("</a:t>
            </a:r>
            <a:r>
              <a:rPr lang="pt-BR" sz="1000" dirty="0" err="1">
                <a:solidFill>
                  <a:schemeClr val="accent1"/>
                </a:solidFill>
              </a:rPr>
              <a:t>Heap</a:t>
            </a:r>
            <a:r>
              <a:rPr lang="pt-BR" sz="1000" dirty="0">
                <a:solidFill>
                  <a:schemeClr val="accent1"/>
                </a:solidFill>
              </a:rPr>
              <a:t> Livre: ");</a:t>
            </a:r>
          </a:p>
          <a:p>
            <a:r>
              <a:rPr lang="pt-BR" sz="1000" dirty="0">
                <a:solidFill>
                  <a:schemeClr val="accent1"/>
                </a:solidFill>
              </a:rPr>
              <a:t>    </a:t>
            </a:r>
            <a:r>
              <a:rPr lang="pt-BR" sz="1000" dirty="0" err="1">
                <a:solidFill>
                  <a:schemeClr val="accent1"/>
                </a:solidFill>
              </a:rPr>
              <a:t>Serial.print</a:t>
            </a:r>
            <a:r>
              <a:rPr lang="pt-BR" sz="1000" dirty="0">
                <a:solidFill>
                  <a:schemeClr val="accent1"/>
                </a:solidFill>
              </a:rPr>
              <a:t>(</a:t>
            </a:r>
            <a:r>
              <a:rPr lang="pt-BR" sz="1000" dirty="0" err="1">
                <a:solidFill>
                  <a:schemeClr val="accent1"/>
                </a:solidFill>
              </a:rPr>
              <a:t>free_heap</a:t>
            </a:r>
            <a:r>
              <a:rPr lang="pt-BR" sz="1000" dirty="0">
                <a:solidFill>
                  <a:schemeClr val="accent1"/>
                </a:solidFill>
              </a:rPr>
              <a:t>);</a:t>
            </a:r>
          </a:p>
          <a:p>
            <a:r>
              <a:rPr lang="pt-BR" sz="1000" dirty="0">
                <a:solidFill>
                  <a:schemeClr val="accent1"/>
                </a:solidFill>
              </a:rPr>
              <a:t>    </a:t>
            </a:r>
            <a:r>
              <a:rPr lang="pt-BR" sz="1000" dirty="0" err="1">
                <a:solidFill>
                  <a:schemeClr val="accent1"/>
                </a:solidFill>
              </a:rPr>
              <a:t>Serial.println</a:t>
            </a:r>
            <a:r>
              <a:rPr lang="pt-BR" sz="1000" dirty="0">
                <a:solidFill>
                  <a:schemeClr val="accent1"/>
                </a:solidFill>
              </a:rPr>
              <a:t>(" bytes");</a:t>
            </a:r>
          </a:p>
          <a:p>
            <a:endParaRPr lang="pt-BR" sz="1000" dirty="0">
              <a:solidFill>
                <a:schemeClr val="accent1"/>
              </a:solidFill>
            </a:endParaRPr>
          </a:p>
          <a:p>
            <a:r>
              <a:rPr lang="pt-BR" sz="1000" dirty="0">
                <a:solidFill>
                  <a:schemeClr val="accent1"/>
                </a:solidFill>
              </a:rPr>
              <a:t>    </a:t>
            </a:r>
            <a:r>
              <a:rPr lang="pt-BR" sz="1000" dirty="0" err="1">
                <a:solidFill>
                  <a:schemeClr val="accent1"/>
                </a:solidFill>
              </a:rPr>
              <a:t>vTaskDelay</a:t>
            </a:r>
            <a:r>
              <a:rPr lang="pt-BR" sz="1000" dirty="0">
                <a:solidFill>
                  <a:schemeClr val="accent1"/>
                </a:solidFill>
              </a:rPr>
              <a:t>(</a:t>
            </a:r>
            <a:r>
              <a:rPr lang="pt-BR" sz="1000" dirty="0" err="1">
                <a:solidFill>
                  <a:schemeClr val="accent1"/>
                </a:solidFill>
              </a:rPr>
              <a:t>pdMS_TO_TICKS</a:t>
            </a:r>
            <a:r>
              <a:rPr lang="pt-BR" sz="1000" dirty="0">
                <a:solidFill>
                  <a:schemeClr val="accent1"/>
                </a:solidFill>
              </a:rPr>
              <a:t>(1000));</a:t>
            </a:r>
          </a:p>
          <a:p>
            <a:r>
              <a:rPr lang="pt-BR" sz="1000" dirty="0">
                <a:solidFill>
                  <a:schemeClr val="accent1"/>
                </a:solidFill>
              </a:rPr>
              <a:t>  }</a:t>
            </a:r>
          </a:p>
          <a:p>
            <a:r>
              <a:rPr lang="pt-BR" sz="1000" dirty="0">
                <a:solidFill>
                  <a:schemeClr val="accent1"/>
                </a:solidFill>
              </a:rPr>
              <a:t>}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E4E1968-3D19-47B3-9B90-12EAE6998F96}"/>
              </a:ext>
            </a:extLst>
          </p:cNvPr>
          <p:cNvSpPr txBox="1"/>
          <p:nvPr/>
        </p:nvSpPr>
        <p:spPr>
          <a:xfrm>
            <a:off x="4572000" y="1148174"/>
            <a:ext cx="4465210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 err="1">
                <a:latin typeface="Bahnschrift" panose="020B0502040204020203" pitchFamily="34" charset="0"/>
              </a:rPr>
              <a:t>Stack</a:t>
            </a:r>
            <a:r>
              <a:rPr lang="pt-BR" sz="1200" b="1" dirty="0">
                <a:latin typeface="Bahnschrift" panose="020B0502040204020203" pitchFamily="34" charset="0"/>
              </a:rPr>
              <a:t>: </a:t>
            </a:r>
          </a:p>
          <a:p>
            <a:endParaRPr lang="pt-BR" sz="1200" b="1" dirty="0">
              <a:latin typeface="Bahnschrift" panose="020B0502040204020203" pitchFamily="34" charset="0"/>
            </a:endParaRPr>
          </a:p>
          <a:p>
            <a:pPr algn="just"/>
            <a:r>
              <a:rPr lang="pt-BR" sz="1000" dirty="0">
                <a:latin typeface="Bahnschrift" panose="020B0502040204020203" pitchFamily="34" charset="0"/>
              </a:rPr>
              <a:t>         </a:t>
            </a:r>
            <a:r>
              <a:rPr lang="pt-BR" sz="1100" dirty="0">
                <a:latin typeface="Bahnschrift" panose="020B0502040204020203" pitchFamily="34" charset="0"/>
              </a:rPr>
              <a:t>Cada tarefa possui sua própria pilha (</a:t>
            </a:r>
            <a:r>
              <a:rPr lang="pt-BR" sz="1100" dirty="0" err="1">
                <a:latin typeface="Bahnschrift" panose="020B0502040204020203" pitchFamily="34" charset="0"/>
              </a:rPr>
              <a:t>stack</a:t>
            </a:r>
            <a:r>
              <a:rPr lang="pt-BR" sz="1100" dirty="0">
                <a:latin typeface="Bahnschrift" panose="020B0502040204020203" pitchFamily="34" charset="0"/>
              </a:rPr>
              <a:t>) para armazenar suas variáveis locais e informações de contexto. Monitorar o uso da pilha é importante para evitar estouro de pilha (</a:t>
            </a:r>
            <a:r>
              <a:rPr lang="pt-BR" sz="1100" dirty="0" err="1">
                <a:latin typeface="Bahnschrift" panose="020B0502040204020203" pitchFamily="34" charset="0"/>
              </a:rPr>
              <a:t>stack</a:t>
            </a:r>
            <a:r>
              <a:rPr lang="pt-BR" sz="1100" dirty="0">
                <a:latin typeface="Bahnschrift" panose="020B0502040204020203" pitchFamily="34" charset="0"/>
              </a:rPr>
              <a:t> overflow) e falhas no sistema. O monitoramento das pilhas das tarefas utiliza ‘</a:t>
            </a:r>
            <a:r>
              <a:rPr lang="pt-BR" sz="1100" dirty="0" err="1">
                <a:latin typeface="Bahnschrift" panose="020B0502040204020203" pitchFamily="34" charset="0"/>
              </a:rPr>
              <a:t>ultrasonic_task</a:t>
            </a:r>
            <a:r>
              <a:rPr lang="pt-BR" sz="1100" dirty="0">
                <a:latin typeface="Bahnschrift" panose="020B0502040204020203" pitchFamily="34" charset="0"/>
              </a:rPr>
              <a:t>’ e ‘</a:t>
            </a:r>
            <a:r>
              <a:rPr lang="pt-BR" sz="1100" dirty="0" err="1">
                <a:latin typeface="Bahnschrift" panose="020B0502040204020203" pitchFamily="34" charset="0"/>
              </a:rPr>
              <a:t>led_task</a:t>
            </a:r>
            <a:r>
              <a:rPr lang="pt-BR" sz="1100" dirty="0">
                <a:latin typeface="Bahnschrift" panose="020B0502040204020203" pitchFamily="34" charset="0"/>
              </a:rPr>
              <a:t>’ </a:t>
            </a:r>
            <a:endParaRPr lang="pt-BR" dirty="0">
              <a:latin typeface="Bahnschrift" panose="020B0502040204020203" pitchFamily="34" charset="0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23389B7-64A4-4CD5-962E-63C70A039820}"/>
              </a:ext>
            </a:extLst>
          </p:cNvPr>
          <p:cNvSpPr/>
          <p:nvPr/>
        </p:nvSpPr>
        <p:spPr>
          <a:xfrm>
            <a:off x="4518605" y="2571750"/>
            <a:ext cx="4572000" cy="81560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…</a:t>
            </a:r>
          </a:p>
          <a:p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if (</a:t>
            </a:r>
            <a:r>
              <a:rPr lang="en-US" sz="11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stack_used</a:t>
            </a:r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 &gt; </a:t>
            </a:r>
            <a:r>
              <a:rPr lang="en-US" sz="11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ultrasonic_stack_highwater</a:t>
            </a:r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) { </a:t>
            </a:r>
            <a:r>
              <a:rPr lang="en-US" sz="11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ultrasonic_stack_highwater</a:t>
            </a:r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 = </a:t>
            </a:r>
            <a:r>
              <a:rPr lang="en-US" sz="11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stack_used</a:t>
            </a:r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; } </a:t>
            </a:r>
            <a:br>
              <a:rPr lang="en-US" dirty="0">
                <a:solidFill>
                  <a:schemeClr val="accent1"/>
                </a:solidFill>
              </a:rPr>
            </a:br>
            <a:endParaRPr lang="pt-BR" dirty="0">
              <a:solidFill>
                <a:schemeClr val="accent1"/>
              </a:solidFill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9316763-08D6-483C-9343-0AEF15623ACF}"/>
              </a:ext>
            </a:extLst>
          </p:cNvPr>
          <p:cNvSpPr/>
          <p:nvPr/>
        </p:nvSpPr>
        <p:spPr>
          <a:xfrm>
            <a:off x="4518605" y="3195107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…</a:t>
            </a:r>
          </a:p>
          <a:p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if (</a:t>
            </a:r>
            <a:r>
              <a:rPr lang="en-US" sz="11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stack_used</a:t>
            </a:r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 &gt; </a:t>
            </a:r>
            <a:r>
              <a:rPr lang="en-US" sz="11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led_stack_highwater</a:t>
            </a:r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) { </a:t>
            </a:r>
            <a:r>
              <a:rPr lang="en-US" sz="11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led_stack_highwater</a:t>
            </a:r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 = </a:t>
            </a:r>
            <a:r>
              <a:rPr lang="en-US" sz="1100" dirty="0" err="1">
                <a:solidFill>
                  <a:schemeClr val="accent1"/>
                </a:solidFill>
                <a:latin typeface="Bahnschrift" panose="020B0502040204020203" pitchFamily="34" charset="0"/>
              </a:rPr>
              <a:t>stack_used</a:t>
            </a:r>
            <a:r>
              <a:rPr lang="en-US" sz="1100" dirty="0">
                <a:solidFill>
                  <a:schemeClr val="accent1"/>
                </a:solidFill>
                <a:latin typeface="Bahnschrift" panose="020B0502040204020203" pitchFamily="34" charset="0"/>
              </a:rPr>
              <a:t>; }</a:t>
            </a:r>
            <a:endParaRPr lang="pt-BR" sz="1100" dirty="0">
              <a:solidFill>
                <a:schemeClr val="accent1"/>
              </a:solidFill>
              <a:latin typeface="Bahnschrift" panose="020B0502040204020203" pitchFamily="34" charset="0"/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00BFC296-FE3A-49E8-855F-4FFFF76E7B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8205" y="3995326"/>
            <a:ext cx="3161395" cy="526900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D8DD2180-4C8A-43D8-9830-840864E59EB5}"/>
              </a:ext>
            </a:extLst>
          </p:cNvPr>
          <p:cNvSpPr txBox="1"/>
          <p:nvPr/>
        </p:nvSpPr>
        <p:spPr>
          <a:xfrm>
            <a:off x="5068205" y="4665442"/>
            <a:ext cx="31613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00" dirty="0">
                <a:latin typeface="Bahnschrift" panose="020B0502040204020203" pitchFamily="34" charset="0"/>
              </a:rPr>
              <a:t>Serial monitor</a:t>
            </a:r>
          </a:p>
        </p:txBody>
      </p:sp>
    </p:spTree>
    <p:extLst>
      <p:ext uri="{BB962C8B-B14F-4D97-AF65-F5344CB8AC3E}">
        <p14:creationId xmlns:p14="http://schemas.microsoft.com/office/powerpoint/2010/main" val="2916041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D19A3D34-00CC-4C3A-9407-3B6EC3040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4" y="308065"/>
            <a:ext cx="1671037" cy="64167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B728BBBC-37A0-4A3B-9B76-A70D79C742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384" y="-190371"/>
            <a:ext cx="1619528" cy="1619528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029166E7-F074-4D9E-87CD-1F4E442236B0}"/>
              </a:ext>
            </a:extLst>
          </p:cNvPr>
          <p:cNvSpPr txBox="1"/>
          <p:nvPr/>
        </p:nvSpPr>
        <p:spPr>
          <a:xfrm>
            <a:off x="3229872" y="621133"/>
            <a:ext cx="3818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latin typeface="Bahnschrift" panose="020B0502040204020203" pitchFamily="34" charset="0"/>
              </a:rPr>
              <a:t>Monitoramento de </a:t>
            </a:r>
            <a:r>
              <a:rPr lang="pt-BR" sz="1600" b="1" dirty="0" err="1">
                <a:latin typeface="Bahnschrift" panose="020B0502040204020203" pitchFamily="34" charset="0"/>
              </a:rPr>
              <a:t>Heap</a:t>
            </a:r>
            <a:r>
              <a:rPr lang="pt-BR" sz="1600" b="1" dirty="0">
                <a:latin typeface="Bahnschrift" panose="020B0502040204020203" pitchFamily="34" charset="0"/>
              </a:rPr>
              <a:t> e </a:t>
            </a:r>
            <a:r>
              <a:rPr lang="pt-BR" sz="1600" b="1" dirty="0" err="1">
                <a:latin typeface="Bahnschrift" panose="020B0502040204020203" pitchFamily="34" charset="0"/>
              </a:rPr>
              <a:t>Stack</a:t>
            </a:r>
            <a:endParaRPr lang="pt-BR" b="1" dirty="0">
              <a:latin typeface="Bahnschrift" panose="020B0502040204020203" pitchFamily="3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D8DD2180-4C8A-43D8-9830-840864E59EB5}"/>
              </a:ext>
            </a:extLst>
          </p:cNvPr>
          <p:cNvSpPr txBox="1"/>
          <p:nvPr/>
        </p:nvSpPr>
        <p:spPr>
          <a:xfrm>
            <a:off x="4738579" y="2294751"/>
            <a:ext cx="38183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000" dirty="0">
                <a:latin typeface="Bahnschrift" panose="020B0502040204020203" pitchFamily="34" charset="0"/>
              </a:rPr>
              <a:t>MUITO OBRIGADO!!!!!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F7E415A-F820-4E3C-AF84-49AE948F8B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737" y="1507173"/>
            <a:ext cx="3818350" cy="286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175931"/>
      </p:ext>
    </p:extLst>
  </p:cSld>
  <p:clrMapOvr>
    <a:masterClrMapping/>
  </p:clrMapOvr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3D4965"/>
      </a:dk1>
      <a:lt1>
        <a:srgbClr val="FFFFFF"/>
      </a:lt1>
      <a:dk2>
        <a:srgbClr val="1C4587"/>
      </a:dk2>
      <a:lt2>
        <a:srgbClr val="F3F3F3"/>
      </a:lt2>
      <a:accent1>
        <a:srgbClr val="3C78D8"/>
      </a:accent1>
      <a:accent2>
        <a:srgbClr val="89ABE6"/>
      </a:accent2>
      <a:accent3>
        <a:srgbClr val="8EA3C3"/>
      </a:accent3>
      <a:accent4>
        <a:srgbClr val="EFEFEF"/>
      </a:accent4>
      <a:accent5>
        <a:srgbClr val="D9D9D9"/>
      </a:accent5>
      <a:accent6>
        <a:srgbClr val="C9DAF8"/>
      </a:accent6>
      <a:hlink>
        <a:srgbClr val="3C78D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547</Words>
  <Application>Microsoft Office PowerPoint</Application>
  <PresentationFormat>Apresentação na tela (16:9)</PresentationFormat>
  <Paragraphs>67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Bahnschrift</vt:lpstr>
      <vt:lpstr>Dosis</vt:lpstr>
      <vt:lpstr>Arial</vt:lpstr>
      <vt:lpstr>Sniglet</vt:lpstr>
      <vt:lpstr>Friar template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Neto</dc:creator>
  <cp:lastModifiedBy>Neto</cp:lastModifiedBy>
  <cp:revision>21</cp:revision>
  <dcterms:modified xsi:type="dcterms:W3CDTF">2023-09-20T13:40:34Z</dcterms:modified>
</cp:coreProperties>
</file>